
<file path=[Content_Types].xml><?xml version="1.0" encoding="utf-8"?>
<Types xmlns="http://schemas.openxmlformats.org/package/2006/content-types">
  <Default Extension="png" ContentType="image/png"/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8" r:id="rId6"/>
    <p:sldId id="259" r:id="rId7"/>
    <p:sldId id="269" r:id="rId8"/>
    <p:sldId id="271" r:id="rId9"/>
    <p:sldId id="316" r:id="rId10"/>
    <p:sldId id="273" r:id="rId11"/>
    <p:sldId id="303" r:id="rId12"/>
    <p:sldId id="275" r:id="rId13"/>
    <p:sldId id="270" r:id="rId14"/>
    <p:sldId id="276" r:id="rId15"/>
    <p:sldId id="279" r:id="rId16"/>
    <p:sldId id="280" r:id="rId17"/>
    <p:sldId id="304" r:id="rId18"/>
    <p:sldId id="272" r:id="rId19"/>
    <p:sldId id="260" r:id="rId20"/>
    <p:sldId id="281" r:id="rId21"/>
    <p:sldId id="282" r:id="rId22"/>
    <p:sldId id="283" r:id="rId23"/>
    <p:sldId id="263" r:id="rId24"/>
  </p:sldIdLst>
  <p:sldSz cx="12192000" cy="6858000"/>
  <p:notesSz cx="6858000" cy="9144000"/>
  <p:defaultTextStyle>
    <a:lvl1pPr marL="0" lvl="0" algn="l" defTabSz="914400">
      <a:defRPr sz="1800" kern="1200">
        <a:solidFill>
          <a:schemeClr val="tx1"/>
        </a:solidFill>
        <a:latin typeface="等线"/>
        <a:ea typeface="等线"/>
      </a:defRPr>
    </a:lvl1pPr>
    <a:lvl2pPr marL="457200" lvl="1" algn="l" defTabSz="914400">
      <a:defRPr sz="1800" kern="1200">
        <a:solidFill>
          <a:schemeClr val="tx1"/>
        </a:solidFill>
        <a:latin typeface="等线"/>
        <a:ea typeface="等线"/>
      </a:defRPr>
    </a:lvl2pPr>
    <a:lvl3pPr marL="914400" lvl="2" algn="l" defTabSz="914400">
      <a:defRPr sz="1800" kern="1200">
        <a:solidFill>
          <a:schemeClr val="tx1"/>
        </a:solidFill>
        <a:latin typeface="等线"/>
        <a:ea typeface="等线"/>
      </a:defRPr>
    </a:lvl3pPr>
    <a:lvl4pPr marL="1371600" lvl="3" algn="l" defTabSz="914400">
      <a:defRPr sz="1800" kern="1200">
        <a:solidFill>
          <a:schemeClr val="tx1"/>
        </a:solidFill>
        <a:latin typeface="等线"/>
        <a:ea typeface="等线"/>
      </a:defRPr>
    </a:lvl4pPr>
    <a:lvl5pPr marL="1828800" lvl="4" algn="l" defTabSz="914400">
      <a:defRPr sz="1800" kern="1200">
        <a:solidFill>
          <a:schemeClr val="tx1"/>
        </a:solidFill>
        <a:latin typeface="等线"/>
        <a:ea typeface="等线"/>
      </a:defRPr>
    </a:lvl5pPr>
    <a:lvl6pPr marL="2286000" lvl="5" algn="l" defTabSz="914400">
      <a:defRPr sz="1800" kern="1200">
        <a:solidFill>
          <a:schemeClr val="tx1"/>
        </a:solidFill>
        <a:latin typeface="等线"/>
        <a:ea typeface="等线"/>
      </a:defRPr>
    </a:lvl6pPr>
    <a:lvl7pPr marL="2743200" lvl="6" algn="l" defTabSz="914400">
      <a:defRPr sz="1800" kern="1200">
        <a:solidFill>
          <a:schemeClr val="tx1"/>
        </a:solidFill>
        <a:latin typeface="等线"/>
        <a:ea typeface="等线"/>
      </a:defRPr>
    </a:lvl7pPr>
    <a:lvl8pPr marL="3200400" lvl="7" algn="l" defTabSz="914400">
      <a:defRPr sz="1800" kern="1200">
        <a:solidFill>
          <a:schemeClr val="tx1"/>
        </a:solidFill>
        <a:latin typeface="等线"/>
        <a:ea typeface="等线"/>
      </a:defRPr>
    </a:lvl8pPr>
    <a:lvl9pPr marL="3657600" lvl="8" algn="l" defTabSz="914400">
      <a:defRPr sz="1800" kern="1200">
        <a:solidFill>
          <a:schemeClr val="tx1"/>
        </a:solidFill>
        <a:latin typeface="等线"/>
        <a:ea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AA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GIF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传输层特点：可靠，流量控制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开发应用程序层传输（即不需要OS内核支持的传输层）可以通过只需要更改应用程序代码来实现快速发展和创新，所以quic这个基于udp的传输层协议逐步发展了起来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虽然UDP不提供可靠的传输，但QUIC在基于UDP之时增加了一层带来可靠性的层。它提供了数据包重传、拥塞控制、调整传输节奏（pacing）以及其他一些TCP中存在的特性。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其中更快的0-RTT仅在两个主机之间建立过连接且缓存了该连接的“秘密”（secret）时可以使用。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当我们在这个连接上建立两个不同的数据流时，它们互相独立。也就是说，如果一个数据流丢包了，只有那个数据流必须停下来，等待重传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当我们在这个连接上建立两个不同的数据流时，它们互相独立。也就是说，如果一个数据流丢包了，只有那个数据流必须停下来，等待重传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现时的互联网应用中，Web平台（准确地说是基于HTTP及其延伸协议的客户端/服务器应用）的数据传输都基于 TCP 协议。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1. QUIC</a:t>
            </a:r>
            <a:r>
              <a:rPr lang="zh-CN" altLang="en-US"/>
              <a:t>的</a:t>
            </a:r>
            <a:r>
              <a:rPr lang="en-US" altLang="zh-CN"/>
              <a:t>p95</a:t>
            </a:r>
            <a:r>
              <a:rPr lang="zh-CN" altLang="en-US"/>
              <a:t>响应时间比</a:t>
            </a:r>
            <a:r>
              <a:rPr lang="en-US" altLang="zh-CN"/>
              <a:t>TCP</a:t>
            </a:r>
            <a:r>
              <a:rPr lang="zh-CN" altLang="en-US"/>
              <a:t>快了</a:t>
            </a:r>
            <a:r>
              <a:rPr lang="en-US" altLang="zh-CN"/>
              <a:t>8%</a:t>
            </a:r>
            <a:endParaRPr lang="en-US" altLang="zh-CN"/>
          </a:p>
          <a:p>
            <a:r>
              <a:rPr lang="en-US" altLang="zh-CN"/>
              <a:t>2. QUIC</a:t>
            </a:r>
            <a:r>
              <a:rPr lang="zh-CN" altLang="en-US"/>
              <a:t>的</a:t>
            </a:r>
            <a:r>
              <a:rPr lang="en-US" altLang="zh-CN"/>
              <a:t>p99</a:t>
            </a:r>
            <a:r>
              <a:rPr lang="zh-CN" altLang="en-US"/>
              <a:t>响应时间比</a:t>
            </a:r>
            <a:r>
              <a:rPr lang="en-US" altLang="zh-CN"/>
              <a:t>TCP</a:t>
            </a:r>
            <a:r>
              <a:rPr lang="zh-CN" altLang="en-US"/>
              <a:t>高出很多，能够分析出在一些弱网环境下</a:t>
            </a:r>
            <a:r>
              <a:rPr lang="en-US" altLang="zh-CN"/>
              <a:t>QUIC</a:t>
            </a:r>
            <a:r>
              <a:rPr lang="zh-CN" altLang="en-US"/>
              <a:t>的表现优于</a:t>
            </a:r>
            <a:r>
              <a:rPr lang="en-US" altLang="zh-CN"/>
              <a:t>TCP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延迟减少的数值高，也就代表响应速度快了，所以</a:t>
            </a:r>
            <a:r>
              <a:rPr lang="en-US" altLang="zh-CN"/>
              <a:t>QUIC</a:t>
            </a:r>
            <a:r>
              <a:rPr lang="zh-CN" altLang="en-US"/>
              <a:t>和</a:t>
            </a:r>
            <a:r>
              <a:rPr lang="en-US" altLang="zh-CN"/>
              <a:t>TCP</a:t>
            </a:r>
            <a:r>
              <a:rPr lang="zh-CN" altLang="en-US"/>
              <a:t>相比</a:t>
            </a:r>
            <a:r>
              <a:rPr lang="en-US" altLang="zh-CN"/>
              <a:t>QUIC</a:t>
            </a:r>
            <a:r>
              <a:rPr lang="zh-CN" altLang="en-US"/>
              <a:t>的响应速度更快。这个也是优步得出来的一个结论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P99</a:t>
            </a:r>
            <a:r>
              <a:rPr lang="zh-CN" altLang="en-US"/>
              <a:t>我们可以认为是处于弱网环境下的用户，</a:t>
            </a:r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其中更快的0-RTT仅在两个主机之间建立过连接且缓存了该连接的“秘密”（secret）时可以使用。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其中更快的0-RTT仅在两个主机之间建立过连接且缓存了该连接的“秘密”（secret）时可以使用。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其中更快的0-RTT仅在两个主机之间建立过连接且缓存了该连接的“秘密”（secret）时可以使用。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现时的互联网应用中，Web平台（准确地说是基于HTTP及其延伸协议的客户端/服务器应用）的数据传输都基于 TCP 协议。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sz="2800"/>
              <a:t>现时的互联网应用中，Web平台（准确地说是基于HTTP及其延伸协议的客户端/服务器应用）的数据传输都基于 TCP 协议。</a:t>
            </a:r>
            <a:endParaRPr lang="zh-CN" altLang="en-US" sz="2800"/>
          </a:p>
          <a:p>
            <a:endParaRPr lang="zh-CN" altLang="en-US" sz="2800"/>
          </a:p>
          <a:p>
            <a:r>
              <a:rPr lang="en-US" altLang="zh-CN" sz="2800"/>
              <a:t>TCP</a:t>
            </a:r>
            <a:r>
              <a:rPr lang="zh-CN" altLang="en-US" sz="2800"/>
              <a:t>主要是可靠性，流量控制，用塞控制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但TCP 协议在创建连接之前需要进行三次握手（如下图 1，更详细原理请见《理论经典：TCP协议的3次握手与4次挥手过程详解》），如果需要提高数据交互的安全性，既增加传输层安全协议（TLS），还会增加更多的更多握手次数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正如上面两张图里演示的原理，TCP 协议连接建立的成本相对较高。</a:t>
            </a:r>
            <a:endParaRPr lang="zh-CN" altLang="en-US" sz="28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http1.1</a:t>
            </a:r>
            <a:r>
              <a:rPr lang="zh-CN" altLang="en-US"/>
              <a:t>之前有多少个文件就建立多少条</a:t>
            </a:r>
            <a:r>
              <a:rPr lang="en-US" altLang="zh-CN"/>
              <a:t>TCP</a:t>
            </a:r>
            <a:r>
              <a:rPr lang="zh-CN" altLang="en-US"/>
              <a:t>链接，</a:t>
            </a:r>
            <a:r>
              <a:rPr lang="en-US" altLang="zh-CN"/>
              <a:t>TCP</a:t>
            </a:r>
            <a:r>
              <a:rPr lang="zh-CN" altLang="en-US"/>
              <a:t>慢启动的缺点就暴露出来了。</a:t>
            </a:r>
            <a:endParaRPr lang="en-US" altLang="zh-CN"/>
          </a:p>
          <a:p>
            <a:r>
              <a:rPr lang="en-US" altLang="zh-CN"/>
              <a:t>http1.1</a:t>
            </a:r>
            <a:r>
              <a:rPr lang="zh-CN" altLang="en-US"/>
              <a:t>复用链接，避免了慢启动，</a:t>
            </a:r>
            <a:r>
              <a:rPr lang="zh-CN" altLang="en-US">
                <a:sym typeface="+mn-ea"/>
              </a:rPr>
              <a:t>但是文件依旧是串行发送，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http2</a:t>
            </a:r>
            <a:r>
              <a:rPr lang="zh-CN" altLang="en-US">
                <a:sym typeface="+mn-ea"/>
              </a:rPr>
              <a:t>多路复用，两个文件可以同时发送，但是引起来这样的问题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假设在单个TCP连接上发送语义独立的消息，比如说服务器可能发送3幅不同的图像供Web浏览器显示。为了营造这几幅图像在用户屏幕上并行显示的效果，服务器先发送第一幅图像的一个断片，再发送第二幅图像的一个断片，然后再发送第三幅图像的一个断片；服务器重复这个过程，直到这3幅图像全部成功地发送到浏览器为止。</a:t>
            </a:r>
            <a:endParaRPr lang="zh-CN" altLang="en-US"/>
          </a:p>
          <a:p>
            <a:r>
              <a:rPr lang="zh-CN" altLang="en-US"/>
              <a:t>要是第一幅图像的某个断片内容的TCP分节丢失了，客户端将保持已到达的不按序的所有数据，直到丢失的分节重传成功。这样不仅延缓了第一幅图像数据的递送，也延缓了第二幅和第三幅图像数据的递送。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所以，一般的稳定网络传输都是通过TCP，但是在网络基建本身就已经越来越完善的情况下，TCP设计本身的问题便暴露了出来，特别是在弱网环境下，让我们不得不考虑一些新的可能性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http1.1</a:t>
            </a:r>
            <a:r>
              <a:rPr lang="zh-CN" altLang="en-US"/>
              <a:t>之前有多少个文件就建立多少条</a:t>
            </a:r>
            <a:r>
              <a:rPr lang="en-US" altLang="zh-CN"/>
              <a:t>TCP</a:t>
            </a:r>
            <a:r>
              <a:rPr lang="zh-CN" altLang="en-US"/>
              <a:t>链接，</a:t>
            </a:r>
            <a:r>
              <a:rPr lang="en-US" altLang="zh-CN"/>
              <a:t>TCP</a:t>
            </a:r>
            <a:r>
              <a:rPr lang="zh-CN" altLang="en-US"/>
              <a:t>慢启动的缺点就暴露出来了。</a:t>
            </a:r>
            <a:endParaRPr lang="en-US" altLang="zh-CN"/>
          </a:p>
          <a:p>
            <a:r>
              <a:rPr lang="en-US" altLang="zh-CN"/>
              <a:t>http1.1</a:t>
            </a:r>
            <a:r>
              <a:rPr lang="zh-CN" altLang="en-US"/>
              <a:t>复用链接，避免了慢启动，</a:t>
            </a:r>
            <a:r>
              <a:rPr lang="zh-CN" altLang="en-US">
                <a:sym typeface="+mn-ea"/>
              </a:rPr>
              <a:t>但是文件依旧是串行发送，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http2</a:t>
            </a:r>
            <a:r>
              <a:rPr lang="zh-CN" altLang="en-US">
                <a:sym typeface="+mn-ea"/>
              </a:rPr>
              <a:t>多路复用，两个文件可以同时发送，但是引起来这样的问题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假设在单个TCP连接上发送语义独立的消息，比如说服务器可能发送3幅不同的图像供Web浏览器显示。为了营造这几幅图像在用户屏幕上并行显示的效果，服务器先发送第一幅图像的一个断片，再发送第二幅图像的一个断片，然后再发送第三幅图像的一个断片；服务器重复这个过程，直到这3幅图像全部成功地发送到浏览器为止。</a:t>
            </a:r>
            <a:endParaRPr lang="zh-CN" altLang="en-US"/>
          </a:p>
          <a:p>
            <a:r>
              <a:rPr lang="zh-CN" altLang="en-US"/>
              <a:t>要是第一幅图像的某个断片内容的TCP分节丢失了，客户端将保持已到达的不按序的所有数据，直到丢失的分节重传成功。这样不仅延缓了第一幅图像数据的递送，也延缓了第二幅和第三幅图像数据的递送。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所以，一般的稳定网络传输都是通过TCP，但是在网络基建本身就已经越来越完善的情况下，TCP设计本身的问题便暴露了出来，特别是在弱网环境下，让我们不得不考虑一些新的可能性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pPr indent="0" algn="l">
              <a:buFont typeface="Arial" panose="020B0604020202090204" pitchFamily="34" charset="0"/>
              <a:buNone/>
            </a:pPr>
            <a:r>
              <a:rPr lang="zh-CN" altLang="en-US" b="1" dirty="0"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  <a:sym typeface="+mn-ea"/>
              </a:rPr>
              <a:t>传输层协议改动一般意味着操作系统内核也要做出修改。</a:t>
            </a:r>
            <a:endParaRPr lang="zh-CN" altLang="en-US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  <a:sym typeface="+mn-ea"/>
            </a:endParaRPr>
          </a:p>
          <a:p>
            <a:pPr indent="0" algn="l">
              <a:buFont typeface="Arial" panose="020B0604020202090204" pitchFamily="34" charset="0"/>
              <a:buNone/>
            </a:pPr>
            <a:r>
              <a:rPr lang="zh-CN" altLang="en-US" b="1" dirty="0"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  <a:sym typeface="+mn-ea"/>
              </a:rPr>
              <a:t>    更新和部署新款操作系统内核的过程十分缓慢，需要付出很大的努力。</a:t>
            </a:r>
            <a:endParaRPr lang="zh-CN" altLang="en-US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endParaRPr lang="zh-CN" altLang="en-US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现时的互联网应用中，Web平台（准确地说是基于HTTP及其延伸协议的客户端/服务器应用）的数据传输都基于 TCP 协议。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 hasCustomPrompt="1"/>
          </p:nvPr>
        </p:nvSpPr>
        <p:spPr/>
        <p:txBody>
          <a:bodyPr vert="eaVert"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  <p:sp>
        <p:nvSpPr>
          <p:cNvPr id="6" name="内容占位符 5"/>
          <p:cNvSpPr>
            <a:spLocks noGrp="1"/>
          </p:cNvSpPr>
          <p:nvPr>
            <p:ph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 hasCustomPrompt="1"/>
          </p:nvPr>
        </p:nvSpPr>
        <p:spPr/>
        <p:txBody>
          <a:bodyPr vert="eaVert"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  <p:sp>
        <p:nvSpPr>
          <p:cNvPr id="6" name="内容占位符 5"/>
          <p:cNvSpPr>
            <a:spLocks noGrp="1"/>
          </p:cNvSpPr>
          <p:nvPr>
            <p:ph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编辑母版文本样式</a:t>
            </a:r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/>
              <a:t>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6.GIF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8.png"/><Relationship Id="rId2" Type="http://schemas.openxmlformats.org/officeDocument/2006/relationships/hyperlink" Target="https://eng.uber.com/employing-quic-protocol/" TargetMode="Externa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4144297" y="0"/>
            <a:ext cx="8047703" cy="4651572"/>
          </a:xfrm>
          <a:prstGeom prst="rect">
            <a:avLst/>
          </a:prstGeom>
        </p:spPr>
      </p:pic>
      <p:cxnSp>
        <p:nvCxnSpPr>
          <p:cNvPr id="13" name="直线连接符 12"/>
          <p:cNvCxnSpPr/>
          <p:nvPr/>
        </p:nvCxnSpPr>
        <p:spPr>
          <a:xfrm>
            <a:off x="2209800" y="0"/>
            <a:ext cx="0" cy="236220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14" name="文本框 13"/>
          <p:cNvSpPr txBox="1"/>
          <p:nvPr/>
        </p:nvSpPr>
        <p:spPr>
          <a:xfrm>
            <a:off x="3086100" y="3800337"/>
            <a:ext cx="403860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ADA17E"/>
                </a:solidFill>
              </a:rPr>
              <a:t>主讲人：</a:t>
            </a:r>
            <a:r>
              <a:rPr lang="zh-CN" altLang="en-US" sz="2800" dirty="0" err="1">
                <a:solidFill>
                  <a:srgbClr val="ADA17E"/>
                </a:solidFill>
              </a:rPr>
              <a:t>张叶</a:t>
            </a:r>
            <a:endParaRPr lang="zh-CN" altLang="en-US" sz="2800" dirty="0" err="1">
              <a:solidFill>
                <a:srgbClr val="ADA17E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86100" y="2863215"/>
            <a:ext cx="756856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ADA17E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QUIC  (Quick UDP Internet Connections)</a:t>
            </a:r>
            <a:endParaRPr lang="zh-CN" altLang="en-US" sz="3200" dirty="0">
              <a:solidFill>
                <a:srgbClr val="ADA17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2" name="图片 31"/>
          <p:cNvPicPr/>
          <p:nvPr/>
        </p:nvPicPr>
        <p:blipFill>
          <a:blip r:embed="rId2"/>
          <a:stretch>
            <a:fillRect/>
          </a:stretch>
        </p:blipFill>
        <p:spPr>
          <a:xfrm rot="9600000">
            <a:off x="-537997" y="2965754"/>
            <a:ext cx="2675890" cy="4023360"/>
          </a:xfrm>
          <a:prstGeom prst="rect">
            <a:avLst/>
          </a:prstGeom>
        </p:spPr>
      </p:pic>
      <p:pic>
        <p:nvPicPr>
          <p:cNvPr id="33" name="图片 32"/>
          <p:cNvPicPr/>
          <p:nvPr/>
        </p:nvPicPr>
        <p:blipFill>
          <a:blip r:embed="rId2"/>
          <a:stretch>
            <a:fillRect/>
          </a:stretch>
        </p:blipFill>
        <p:spPr>
          <a:xfrm rot="13740000" flipH="1">
            <a:off x="2321344" y="4325321"/>
            <a:ext cx="2143125" cy="322326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3"/>
          <a:stretch>
            <a:fillRect/>
          </a:stretch>
        </p:blipFill>
        <p:spPr>
          <a:xfrm rot="10800000">
            <a:off x="1815308" y="1708709"/>
            <a:ext cx="919781" cy="1841516"/>
          </a:xfrm>
          <a:prstGeom prst="rect">
            <a:avLst/>
          </a:prstGeom>
        </p:spPr>
      </p:pic>
      <p:cxnSp>
        <p:nvCxnSpPr>
          <p:cNvPr id="16" name="直线连接符 12"/>
          <p:cNvCxnSpPr>
            <a:endCxn id="5" idx="2"/>
          </p:cNvCxnSpPr>
          <p:nvPr/>
        </p:nvCxnSpPr>
        <p:spPr>
          <a:xfrm flipH="1">
            <a:off x="8168149" y="4643542"/>
            <a:ext cx="4023852" cy="803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19" name="文本框 18"/>
          <p:cNvSpPr txBox="1"/>
          <p:nvPr/>
        </p:nvSpPr>
        <p:spPr>
          <a:xfrm>
            <a:off x="3086100" y="4234914"/>
            <a:ext cx="390525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Lecturer：yeye</a:t>
            </a:r>
            <a:endParaRPr lang="en-US" dirty="0" err="1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 flipV="1">
            <a:off x="8130739" y="4606965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属于传输层？应用层？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5775" y="1586230"/>
            <a:ext cx="6793230" cy="4922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785495" y="551815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的优点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4" name="图片 3" descr="gcp-cloud-cdn-performa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795" y="1781810"/>
            <a:ext cx="7618730" cy="48380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85495" y="1259840"/>
            <a:ext cx="82130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AutoNum type="arabicPeriod"/>
            </a:pPr>
            <a:r>
              <a:rPr lang="zh-CN" altLang="en-US" sz="2800">
                <a:sym typeface="+mn-ea"/>
              </a:rPr>
              <a:t>通过减少往返次数（</a:t>
            </a:r>
            <a:r>
              <a:rPr lang="en-US" altLang="zh-CN" sz="2800">
                <a:sym typeface="+mn-ea"/>
              </a:rPr>
              <a:t>RTT</a:t>
            </a:r>
            <a:r>
              <a:rPr lang="zh-CN" altLang="en-US" sz="2800">
                <a:sym typeface="+mn-ea"/>
              </a:rPr>
              <a:t>），以缩短连接建立时间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的优点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3950" y="1252220"/>
            <a:ext cx="498411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800">
                <a:sym typeface="+mn-ea"/>
              </a:rPr>
              <a:t>2. </a:t>
            </a:r>
            <a:r>
              <a:rPr sz="2800">
                <a:sym typeface="+mn-ea"/>
              </a:rPr>
              <a:t>独立的数据流避免阻塞问题</a:t>
            </a:r>
            <a:endParaRPr sz="2800">
              <a:sym typeface="+mn-ea"/>
            </a:endParaRPr>
          </a:p>
          <a:p>
            <a:pPr marL="342900" indent="-342900" algn="l">
              <a:buAutoNum type="arabicPeriod"/>
            </a:pPr>
            <a:endParaRPr sz="2800"/>
          </a:p>
        </p:txBody>
      </p:sp>
      <p:sp>
        <p:nvSpPr>
          <p:cNvPr id="5" name="文本框 4"/>
          <p:cNvSpPr txBox="1"/>
          <p:nvPr/>
        </p:nvSpPr>
        <p:spPr>
          <a:xfrm>
            <a:off x="1621155" y="170497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5" y="2192655"/>
            <a:ext cx="8491855" cy="15716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21555" y="3395980"/>
            <a:ext cx="29432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两台电脑间的一条QUIC链路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390" y="4100830"/>
            <a:ext cx="8491855" cy="15716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939030" y="5672455"/>
            <a:ext cx="3171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两台电脑间的两个QUIC数据流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的优点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23950" y="1252220"/>
            <a:ext cx="780605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400">
                <a:sym typeface="+mn-ea"/>
              </a:rPr>
              <a:t>3. </a:t>
            </a:r>
            <a:r>
              <a:rPr sz="2400">
                <a:sym typeface="+mn-ea"/>
              </a:rPr>
              <a:t>使用FEC（前向纠错）恢复丢失的包，以减少超时重传</a:t>
            </a:r>
            <a:endParaRPr sz="2400">
              <a:sym typeface="+mn-ea"/>
            </a:endParaRPr>
          </a:p>
          <a:p>
            <a:pPr marL="342900" indent="-342900" algn="l">
              <a:buAutoNum type="arabicPeriod"/>
            </a:pPr>
            <a:endParaRPr sz="2400"/>
          </a:p>
        </p:txBody>
      </p:sp>
      <p:sp>
        <p:nvSpPr>
          <p:cNvPr id="5" name="文本框 4"/>
          <p:cNvSpPr txBox="1"/>
          <p:nvPr/>
        </p:nvSpPr>
        <p:spPr>
          <a:xfrm>
            <a:off x="1586230" y="1897380"/>
            <a:ext cx="10546080" cy="19996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前向纠错是一种差错控制方式，它是指信号在被送入传输信道之前预先按一定</a:t>
            </a:r>
            <a:endParaRPr lang="zh-CN" altLang="en-US" sz="2400"/>
          </a:p>
          <a:p>
            <a:pPr algn="l"/>
            <a:r>
              <a:rPr lang="zh-CN" altLang="en-US" sz="2400"/>
              <a:t>的算法进行编码处理，加入带有信号本身特征的冗码，在接收端按照相应算法</a:t>
            </a:r>
            <a:endParaRPr lang="zh-CN" altLang="en-US" sz="2400"/>
          </a:p>
          <a:p>
            <a:pPr algn="l"/>
            <a:r>
              <a:rPr lang="zh-CN" altLang="en-US" sz="2400"/>
              <a:t>对接收到的信号进行解码，从而找出在传输过程中产生的错误码并将其纠正的</a:t>
            </a:r>
            <a:endParaRPr lang="zh-CN" altLang="en-US" sz="2400"/>
          </a:p>
          <a:p>
            <a:pPr algn="l"/>
            <a:r>
              <a:rPr lang="zh-CN" altLang="en-US" sz="2400"/>
              <a:t>技术</a:t>
            </a:r>
            <a:endParaRPr lang="zh-CN" altLang="en-US" sz="2800"/>
          </a:p>
          <a:p>
            <a:pPr algn="l"/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123950" y="3700145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/>
              <a:t>4.</a:t>
            </a:r>
            <a:r>
              <a:rPr lang="zh-CN" altLang="en-US" sz="2400"/>
              <a:t>连接迁移</a:t>
            </a:r>
            <a:endParaRPr lang="zh-CN" altLang="en-US" sz="2400"/>
          </a:p>
        </p:txBody>
      </p:sp>
      <p:sp>
        <p:nvSpPr>
          <p:cNvPr id="10" name="文本框 9"/>
          <p:cNvSpPr txBox="1"/>
          <p:nvPr/>
        </p:nvSpPr>
        <p:spPr>
          <a:xfrm>
            <a:off x="1586230" y="4422140"/>
            <a:ext cx="1053147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每个连接过程都有一组连接标识符，或称连接ID。</a:t>
            </a:r>
            <a:r>
              <a:rPr lang="zh-CN" altLang="en-US" sz="2400">
                <a:sym typeface="+mn-ea"/>
              </a:rPr>
              <a:t>利用连接ID的优势，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连接可</a:t>
            </a:r>
            <a:endParaRPr lang="zh-CN" altLang="en-US" sz="2400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 sz="2400">
                <a:solidFill>
                  <a:srgbClr val="FF0000"/>
                </a:solidFill>
                <a:sym typeface="+mn-ea"/>
              </a:rPr>
              <a:t>以在IP地址和网络接口迁移的情况下得到保持</a:t>
            </a:r>
            <a:endParaRPr lang="zh-CN" altLang="en-US" sz="2400">
              <a:solidFill>
                <a:srgbClr val="FF0000"/>
              </a:solidFill>
              <a:sym typeface="+mn-ea"/>
            </a:endParaRPr>
          </a:p>
          <a:p>
            <a:pPr algn="l"/>
            <a:endParaRPr lang="zh-CN" altLang="en-US" sz="2400"/>
          </a:p>
          <a:p>
            <a:pPr algn="l"/>
            <a:r>
              <a:rPr lang="en-US" altLang="zh-CN" sz="2400"/>
              <a:t>eg</a:t>
            </a:r>
            <a:r>
              <a:rPr lang="zh-CN" altLang="en-US" sz="2400"/>
              <a:t>：使用连接 </a:t>
            </a:r>
            <a:r>
              <a:rPr lang="en-US" altLang="zh-CN" sz="2400"/>
              <a:t>ID</a:t>
            </a:r>
            <a:r>
              <a:rPr lang="zh-CN" altLang="en-US" sz="2400"/>
              <a:t>标志一个连接，使得切换网络环境如从4G到wifi仍然能使用之</a:t>
            </a:r>
            <a:endParaRPr lang="zh-CN" altLang="en-US" sz="2400"/>
          </a:p>
          <a:p>
            <a:pPr algn="l"/>
            <a:r>
              <a:rPr lang="zh-CN" altLang="en-US" sz="2400"/>
              <a:t>前的连接。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69515" y="2072891"/>
            <a:ext cx="17906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ADA17E"/>
                </a:solidFill>
              </a:rPr>
              <a:t>title 03</a:t>
            </a:r>
            <a:endParaRPr lang="en-US" altLang="zh-CN" sz="2800" dirty="0">
              <a:solidFill>
                <a:srgbClr val="ADA17E"/>
              </a:solidFill>
            </a:endParaRPr>
          </a:p>
        </p:txBody>
      </p:sp>
      <p:cxnSp>
        <p:nvCxnSpPr>
          <p:cNvPr id="5" name="直线连接符 4"/>
          <p:cNvCxnSpPr/>
          <p:nvPr/>
        </p:nvCxnSpPr>
        <p:spPr>
          <a:xfrm flipH="1">
            <a:off x="4122420" y="2292985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7" name="矩形 6"/>
          <p:cNvSpPr/>
          <p:nvPr/>
        </p:nvSpPr>
        <p:spPr>
          <a:xfrm>
            <a:off x="3454380" y="3300923"/>
            <a:ext cx="37084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Lorem ipsum dolor sit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amet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consectetuer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adipiscing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elit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Maecenas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porttitor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congue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massa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Fusce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posuere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sed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pulvinar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ultricies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purus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lectus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malesuada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libero, </a:t>
            </a:r>
            <a:r>
              <a:rPr lang="en-US" altLang="zh-CN" sz="1400" dirty="0" err="1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sitamet</a:t>
            </a:r>
            <a:r>
              <a:rPr lang="en-US" altLang="zh-CN" sz="1400" dirty="0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commodo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eros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quis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urna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endParaRPr lang="zh-CN" altLang="en-US" sz="1400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7395845" y="2594293"/>
            <a:ext cx="2974975" cy="1974850"/>
          </a:xfrm>
          <a:prstGeom prst="roundRect">
            <a:avLst/>
          </a:prstGeom>
        </p:spPr>
      </p:pic>
      <p:sp>
        <p:nvSpPr>
          <p:cNvPr id="8" name="椭圆 7"/>
          <p:cNvSpPr/>
          <p:nvPr/>
        </p:nvSpPr>
        <p:spPr>
          <a:xfrm flipV="1">
            <a:off x="10938626" y="1568824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2166" y="688193"/>
            <a:ext cx="8379985" cy="260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ADA17E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Quick UDP Internet Connections</a:t>
            </a:r>
            <a:r>
              <a:rPr lang="en-US" altLang="zh-CN" sz="11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.</a:t>
            </a:r>
            <a:endParaRPr lang="zh-CN" altLang="zh-CN" sz="11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0" name="直线连接符 4"/>
          <p:cNvCxnSpPr/>
          <p:nvPr/>
        </p:nvCxnSpPr>
        <p:spPr>
          <a:xfrm flipH="1" flipV="1">
            <a:off x="10980422" y="8082"/>
            <a:ext cx="1343" cy="1560742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19" name="直线连接符 4"/>
          <p:cNvCxnSpPr/>
          <p:nvPr/>
        </p:nvCxnSpPr>
        <p:spPr>
          <a:xfrm flipH="1" flipV="1">
            <a:off x="2821164" y="3422539"/>
            <a:ext cx="480854" cy="198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3" name="直线连接符 4"/>
          <p:cNvCxnSpPr/>
          <p:nvPr/>
        </p:nvCxnSpPr>
        <p:spPr>
          <a:xfrm flipH="1">
            <a:off x="4200291" y="5240961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24" name="文本框 23"/>
          <p:cNvSpPr txBox="1"/>
          <p:nvPr/>
        </p:nvSpPr>
        <p:spPr>
          <a:xfrm>
            <a:off x="2821164" y="4963161"/>
            <a:ext cx="179069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continue</a:t>
            </a:r>
            <a:endParaRPr lang="zh-CN" altLang="en-US" sz="24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sz="2800" dirty="0">
              <a:solidFill>
                <a:srgbClr val="ADA17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12719" y="2560520"/>
            <a:ext cx="292989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  <a:sym typeface="+mn-ea"/>
              </a:rPr>
              <a:t>优步实例分析</a:t>
            </a:r>
            <a:endParaRPr lang="zh-CN" altLang="en-US" sz="3600" b="1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851271" y="5345674"/>
            <a:ext cx="13708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Please enter text here</a:t>
            </a:r>
            <a:endParaRPr lang="zh-CN" altLang="zh-CN" sz="10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46418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uber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使用</a:t>
            </a:r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的实例分析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45285" y="1420495"/>
            <a:ext cx="49733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hlinkClick r:id="rId2" action="ppaction://hlinkfile"/>
              </a:rPr>
              <a:t>https://eng.uber.com/employing-quic-protocol/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620" y="2082800"/>
            <a:ext cx="7252335" cy="44850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15845" y="2273300"/>
            <a:ext cx="459740" cy="18059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/>
              <a:t>跨区域减少延迟</a:t>
            </a:r>
            <a:r>
              <a:rPr lang="en-US" altLang="zh-CN"/>
              <a:t>%</a:t>
            </a:r>
            <a:endParaRPr lang="en-US" altLang="zh-CN"/>
          </a:p>
        </p:txBody>
      </p:sp>
      <p:cxnSp>
        <p:nvCxnSpPr>
          <p:cNvPr id="6" name="直接箭头连接符 5"/>
          <p:cNvCxnSpPr/>
          <p:nvPr/>
        </p:nvCxnSpPr>
        <p:spPr>
          <a:xfrm flipH="1" flipV="1">
            <a:off x="2047875" y="2190750"/>
            <a:ext cx="35560" cy="3317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线连接符 2"/>
          <p:cNvCxnSpPr/>
          <p:nvPr/>
        </p:nvCxnSpPr>
        <p:spPr>
          <a:xfrm flipV="1">
            <a:off x="0" y="228599"/>
            <a:ext cx="2190750" cy="1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5149850" y="993458"/>
            <a:ext cx="4689475" cy="3118485"/>
          </a:xfrm>
          <a:prstGeom prst="roundRect">
            <a:avLst/>
          </a:prstGeom>
        </p:spPr>
      </p:pic>
      <p:sp>
        <p:nvSpPr>
          <p:cNvPr id="11" name="圆角矩形 10"/>
          <p:cNvSpPr/>
          <p:nvPr/>
        </p:nvSpPr>
        <p:spPr>
          <a:xfrm>
            <a:off x="2009141" y="2889848"/>
            <a:ext cx="4572000" cy="2533650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90751" y="3167631"/>
            <a:ext cx="17906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TITLE</a:t>
            </a:r>
            <a:r>
              <a:rPr lang="en-US" sz="2800" dirty="0">
                <a:solidFill>
                  <a:srgbClr val="ADA17E"/>
                </a:solidFill>
              </a:rPr>
              <a:t> 04</a:t>
            </a:r>
            <a:endParaRPr lang="zh-CN" sz="2800" dirty="0">
              <a:solidFill>
                <a:srgbClr val="ADA17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90750" y="3690620"/>
            <a:ext cx="272923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 </a:t>
            </a:r>
            <a:r>
              <a:rPr lang="zh-CN" altLang="en-US" sz="24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面临的挑战</a:t>
            </a:r>
            <a:endParaRPr lang="zh-CN" altLang="en-US" sz="2400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 flipV="1">
            <a:off x="2195566" y="182832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4700533" y="5768927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线连接符 2"/>
          <p:cNvCxnSpPr/>
          <p:nvPr/>
        </p:nvCxnSpPr>
        <p:spPr>
          <a:xfrm flipV="1">
            <a:off x="9081247" y="608555"/>
            <a:ext cx="0" cy="384903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6" name="矩形 5"/>
          <p:cNvSpPr/>
          <p:nvPr/>
        </p:nvSpPr>
        <p:spPr>
          <a:xfrm>
            <a:off x="2190749" y="5674659"/>
            <a:ext cx="1861297" cy="277906"/>
          </a:xfrm>
          <a:prstGeom prst="rect">
            <a:avLst/>
          </a:prstGeom>
          <a:noFill/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线连接符 2"/>
          <p:cNvCxnSpPr/>
          <p:nvPr/>
        </p:nvCxnSpPr>
        <p:spPr>
          <a:xfrm flipV="1">
            <a:off x="3917504" y="5813612"/>
            <a:ext cx="824825" cy="2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17" name="文本框 16"/>
          <p:cNvSpPr txBox="1"/>
          <p:nvPr/>
        </p:nvSpPr>
        <p:spPr>
          <a:xfrm>
            <a:off x="2555393" y="5628409"/>
            <a:ext cx="1075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B5AA8B"/>
                </a:solidFill>
              </a:rPr>
              <a:t>continue</a:t>
            </a:r>
            <a:endParaRPr lang="zh-CN" altLang="en-US" dirty="0">
              <a:solidFill>
                <a:srgbClr val="B5AA8B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196685" y="4311344"/>
            <a:ext cx="398593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Lorem ipsum dolor sit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amet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consectetuer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adipiscing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elit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Maecenas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porttitor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congue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massa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Fusce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posuere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sed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pulvinar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ultricies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</a:t>
            </a:r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8334087" y="347942"/>
            <a:ext cx="149432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Introducing information</a:t>
            </a:r>
            <a:endParaRPr lang="zh-CN" altLang="zh-CN" sz="1000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面临的挑战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3915" y="1386205"/>
            <a:ext cx="10995660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AutoNum type="arabicPeriod"/>
            </a:pPr>
            <a:r>
              <a:rPr lang="zh-CN" altLang="en-US" sz="2800"/>
              <a:t>路由封杀UDP 443端口（ 这正是QUIC 部署的端口）</a:t>
            </a: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r>
              <a:rPr lang="zh-CN" altLang="en-US" sz="2800"/>
              <a:t>UDP包过多，由于QS限定，会被服务商误认为是攻击，UDP包被丢弃</a:t>
            </a: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r>
              <a:rPr lang="zh-CN" altLang="en-US" sz="2800"/>
              <a:t>无论是路由器还是防火墙目前对QUIC都还没有做好准备。</a:t>
            </a: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r>
              <a:rPr lang="en-US" altLang="zh-CN" sz="2800"/>
              <a:t>caniuse</a:t>
            </a:r>
            <a:r>
              <a:rPr lang="zh-CN" altLang="en-US" sz="2800"/>
              <a:t>？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目前已经应用</a:t>
            </a:r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的网站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92910" y="1776095"/>
            <a:ext cx="182308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AutoNum type="arabicPeriod"/>
            </a:pPr>
            <a:r>
              <a:rPr lang="en-US" altLang="zh-CN" sz="2800"/>
              <a:t>YouTube</a:t>
            </a:r>
            <a:endParaRPr lang="en-US" altLang="zh-CN" sz="2800"/>
          </a:p>
          <a:p>
            <a:pPr marL="342900" indent="-342900" algn="l">
              <a:buAutoNum type="arabicPeriod"/>
            </a:pPr>
            <a:endParaRPr lang="en-US" altLang="zh-CN" sz="2800"/>
          </a:p>
          <a:p>
            <a:pPr marL="342900" indent="-342900" algn="l">
              <a:buAutoNum type="arabicPeriod"/>
            </a:pPr>
            <a:r>
              <a:rPr lang="zh-CN" altLang="en-US" sz="2800"/>
              <a:t>豆瓣</a:t>
            </a:r>
            <a:endParaRPr lang="zh-CN" altLang="en-US" sz="2800"/>
          </a:p>
          <a:p>
            <a:pPr marL="342900" indent="-342900" algn="l">
              <a:buAutoNum type="arabicPeriod"/>
            </a:pPr>
            <a:endParaRPr lang="zh-CN" altLang="en-US" sz="2800"/>
          </a:p>
          <a:p>
            <a:pPr marL="342900" indent="-342900" algn="l">
              <a:buAutoNum type="arabicPeriod"/>
            </a:pPr>
            <a:r>
              <a:rPr lang="en-US" altLang="zh-CN" sz="2800"/>
              <a:t>Facebook</a:t>
            </a:r>
            <a:endParaRPr lang="en-US" altLang="zh-CN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66687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应用场景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751" r="726"/>
          <a:stretch>
            <a:fillRect/>
          </a:stretch>
        </p:blipFill>
        <p:spPr>
          <a:xfrm>
            <a:off x="843915" y="1535430"/>
            <a:ext cx="2741295" cy="2356485"/>
          </a:xfrm>
          <a:prstGeom prst="hexagon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75" y="1535430"/>
            <a:ext cx="2743200" cy="2373630"/>
          </a:xfrm>
          <a:prstGeom prst="hexagon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9905" y="1535430"/>
            <a:ext cx="2788285" cy="2371725"/>
          </a:xfrm>
          <a:prstGeom prst="hexagon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92605" y="4084320"/>
            <a:ext cx="84391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b="1"/>
              <a:t>HTTP3</a:t>
            </a:r>
            <a:endParaRPr lang="en-US" altLang="zh-CN" sz="2000" b="1"/>
          </a:p>
        </p:txBody>
      </p:sp>
      <p:sp>
        <p:nvSpPr>
          <p:cNvPr id="9" name="文本框 8"/>
          <p:cNvSpPr txBox="1"/>
          <p:nvPr/>
        </p:nvSpPr>
        <p:spPr>
          <a:xfrm>
            <a:off x="1323340" y="4664075"/>
            <a:ext cx="1783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  </a:t>
            </a:r>
            <a:r>
              <a:rPr lang="zh-CN" altLang="en-US"/>
              <a:t>弱网环境下</a:t>
            </a:r>
            <a:endParaRPr lang="zh-CN" altLang="en-US"/>
          </a:p>
          <a:p>
            <a:r>
              <a:rPr lang="zh-CN" altLang="en-US"/>
              <a:t>也可以流畅访问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234305" y="4084320"/>
            <a:ext cx="14560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/>
              <a:t>低延时直播</a:t>
            </a:r>
            <a:endParaRPr lang="zh-CN" altLang="en-US" sz="2000" b="1"/>
          </a:p>
        </p:txBody>
      </p:sp>
      <p:sp>
        <p:nvSpPr>
          <p:cNvPr id="14" name="文本框 13"/>
          <p:cNvSpPr txBox="1"/>
          <p:nvPr/>
        </p:nvSpPr>
        <p:spPr>
          <a:xfrm>
            <a:off x="4787900" y="4802505"/>
            <a:ext cx="21399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延时从</a:t>
            </a:r>
            <a:r>
              <a:rPr lang="en-US" altLang="zh-CN"/>
              <a:t>2s</a:t>
            </a:r>
            <a:r>
              <a:rPr lang="zh-CN" altLang="en-US"/>
              <a:t>降到</a:t>
            </a:r>
            <a:r>
              <a:rPr lang="en-US" altLang="zh-CN"/>
              <a:t>800ms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8923020" y="408432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/>
              <a:t>更多领域</a:t>
            </a:r>
            <a:endParaRPr lang="zh-CN" altLang="en-US" sz="2000" b="1"/>
          </a:p>
        </p:txBody>
      </p:sp>
      <p:sp>
        <p:nvSpPr>
          <p:cNvPr id="16" name="文本框 15"/>
          <p:cNvSpPr txBox="1"/>
          <p:nvPr/>
        </p:nvSpPr>
        <p:spPr>
          <a:xfrm>
            <a:off x="8129905" y="4664075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/>
              <a:t>真正的即时通信，网络游戏</a:t>
            </a:r>
            <a:endParaRPr lang="zh-CN" altLang="en-US"/>
          </a:p>
          <a:p>
            <a:pPr algn="ctr"/>
            <a:r>
              <a:rPr lang="zh-CN" altLang="en-US"/>
              <a:t>物联网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2028825" y="1879236"/>
            <a:ext cx="20478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Contents</a:t>
            </a:r>
            <a:endParaRPr lang="zh-CN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85285" y="2439572"/>
            <a:ext cx="17836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Introducing information</a:t>
            </a:r>
            <a:endParaRPr lang="zh-CN" sz="1200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4" name="直线连接符 13"/>
          <p:cNvCxnSpPr/>
          <p:nvPr/>
        </p:nvCxnSpPr>
        <p:spPr>
          <a:xfrm flipH="1">
            <a:off x="3867150" y="2152650"/>
            <a:ext cx="62865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17" name="文本框 16"/>
          <p:cNvSpPr txBox="1"/>
          <p:nvPr/>
        </p:nvSpPr>
        <p:spPr>
          <a:xfrm>
            <a:off x="4838701" y="2402456"/>
            <a:ext cx="1238250" cy="369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TITLE</a:t>
            </a:r>
            <a:r>
              <a:rPr lang="en-US" dirty="0">
                <a:solidFill>
                  <a:srgbClr val="ADA17E"/>
                </a:solidFill>
              </a:rPr>
              <a:t> 01</a:t>
            </a:r>
            <a:endParaRPr lang="zh-CN" dirty="0">
              <a:solidFill>
                <a:srgbClr val="ADA17E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38700" y="3021593"/>
            <a:ext cx="2809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TITLE</a:t>
            </a:r>
            <a:r>
              <a:rPr lang="en-US" dirty="0">
                <a:solidFill>
                  <a:srgbClr val="ADA17E"/>
                </a:solidFill>
              </a:rPr>
              <a:t> 02</a:t>
            </a:r>
            <a:endParaRPr lang="zh-CN" dirty="0">
              <a:solidFill>
                <a:srgbClr val="ADA17E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38700" y="3640730"/>
            <a:ext cx="2809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TITLE</a:t>
            </a:r>
            <a:r>
              <a:rPr lang="en-US" dirty="0">
                <a:solidFill>
                  <a:srgbClr val="ADA17E"/>
                </a:solidFill>
              </a:rPr>
              <a:t> 03</a:t>
            </a:r>
            <a:endParaRPr lang="zh-CN" dirty="0">
              <a:solidFill>
                <a:srgbClr val="ADA17E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38700" y="4259867"/>
            <a:ext cx="2809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TITLE</a:t>
            </a:r>
            <a:r>
              <a:rPr lang="en-US" dirty="0">
                <a:solidFill>
                  <a:srgbClr val="ADA17E"/>
                </a:solidFill>
              </a:rPr>
              <a:t> 04</a:t>
            </a:r>
            <a:endParaRPr lang="zh-CN" dirty="0">
              <a:solidFill>
                <a:srgbClr val="ADA17E"/>
              </a:solidFill>
            </a:endParaRPr>
          </a:p>
        </p:txBody>
      </p:sp>
      <p:cxnSp>
        <p:nvCxnSpPr>
          <p:cNvPr id="21" name="直线连接符 20"/>
          <p:cNvCxnSpPr/>
          <p:nvPr/>
        </p:nvCxnSpPr>
        <p:spPr>
          <a:xfrm flipH="1">
            <a:off x="4929187" y="2771788"/>
            <a:ext cx="5110163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3" name="直线连接符 22"/>
          <p:cNvCxnSpPr/>
          <p:nvPr/>
        </p:nvCxnSpPr>
        <p:spPr>
          <a:xfrm flipH="1">
            <a:off x="4929187" y="3390925"/>
            <a:ext cx="5110163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4" name="直线连接符 23"/>
          <p:cNvCxnSpPr/>
          <p:nvPr/>
        </p:nvCxnSpPr>
        <p:spPr>
          <a:xfrm flipH="1">
            <a:off x="4929187" y="4010062"/>
            <a:ext cx="5110163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5" name="直线连接符 24"/>
          <p:cNvCxnSpPr/>
          <p:nvPr/>
        </p:nvCxnSpPr>
        <p:spPr>
          <a:xfrm flipH="1">
            <a:off x="4929187" y="4657787"/>
            <a:ext cx="5110163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29" name="文本框 28"/>
          <p:cNvSpPr txBox="1"/>
          <p:nvPr/>
        </p:nvSpPr>
        <p:spPr>
          <a:xfrm>
            <a:off x="6210300" y="2402456"/>
            <a:ext cx="39433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TCP+TLS</a:t>
            </a:r>
            <a:endParaRPr lang="zh-CN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dirty="0"/>
          </a:p>
        </p:txBody>
      </p:sp>
      <p:sp>
        <p:nvSpPr>
          <p:cNvPr id="30" name="文本框 29"/>
          <p:cNvSpPr txBox="1"/>
          <p:nvPr/>
        </p:nvSpPr>
        <p:spPr>
          <a:xfrm>
            <a:off x="6210300" y="3012336"/>
            <a:ext cx="39433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endParaRPr lang="zh-CN" altLang="zh-CN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dirty="0"/>
          </a:p>
        </p:txBody>
      </p:sp>
      <p:sp>
        <p:nvSpPr>
          <p:cNvPr id="31" name="文本框 30"/>
          <p:cNvSpPr txBox="1"/>
          <p:nvPr/>
        </p:nvSpPr>
        <p:spPr>
          <a:xfrm>
            <a:off x="6210300" y="3619408"/>
            <a:ext cx="39433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优步案例分析</a:t>
            </a:r>
            <a:endParaRPr lang="zh-CN" altLang="zh-CN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dirty="0"/>
          </a:p>
        </p:txBody>
      </p:sp>
      <p:sp>
        <p:nvSpPr>
          <p:cNvPr id="32" name="文本框 31"/>
          <p:cNvSpPr txBox="1"/>
          <p:nvPr/>
        </p:nvSpPr>
        <p:spPr>
          <a:xfrm>
            <a:off x="6210300" y="4264498"/>
            <a:ext cx="39433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QUIC</a:t>
            </a:r>
            <a:r>
              <a:rPr lang="zh-CN" altLang="en-US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面临的挑战</a:t>
            </a:r>
            <a:endParaRPr lang="zh-CN" altLang="zh-CN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dirty="0"/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3"/>
          <a:stretch>
            <a:fillRect/>
          </a:stretch>
        </p:blipFill>
        <p:spPr>
          <a:xfrm>
            <a:off x="4430327" y="2140846"/>
            <a:ext cx="465523" cy="93203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3"/>
          <a:stretch>
            <a:fillRect/>
          </a:stretch>
        </p:blipFill>
        <p:spPr>
          <a:xfrm>
            <a:off x="4439851" y="2725621"/>
            <a:ext cx="465523" cy="93203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3"/>
          <a:stretch>
            <a:fillRect/>
          </a:stretch>
        </p:blipFill>
        <p:spPr>
          <a:xfrm>
            <a:off x="4449375" y="3369516"/>
            <a:ext cx="465523" cy="93203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3"/>
          <a:stretch>
            <a:fillRect/>
          </a:stretch>
        </p:blipFill>
        <p:spPr>
          <a:xfrm>
            <a:off x="4456519" y="4000093"/>
            <a:ext cx="465523" cy="932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2860" y="11430"/>
            <a:ext cx="3030220" cy="6877685"/>
            <a:chOff x="8253" y="214"/>
            <a:chExt cx="4772" cy="10831"/>
          </a:xfrm>
        </p:grpSpPr>
        <p:pic>
          <p:nvPicPr>
            <p:cNvPr id="6" name="图片 5"/>
            <p:cNvPicPr/>
            <p:nvPr/>
          </p:nvPicPr>
          <p:blipFill>
            <a:blip r:embed="rId1"/>
            <a:srcRect b="40864"/>
            <a:stretch>
              <a:fillRect/>
            </a:stretch>
          </p:blipFill>
          <p:spPr>
            <a:xfrm rot="16200000">
              <a:off x="7961" y="506"/>
              <a:ext cx="5254" cy="467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/>
          </p:nvPicPr>
          <p:blipFill>
            <a:blip r:embed="rId2"/>
            <a:stretch>
              <a:fillRect/>
            </a:stretch>
          </p:blipFill>
          <p:spPr>
            <a:xfrm rot="16200000" flipH="1">
              <a:off x="6511" y="4531"/>
              <a:ext cx="8257" cy="4773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 flipH="1">
            <a:off x="9177655" y="11430"/>
            <a:ext cx="3030220" cy="6877685"/>
            <a:chOff x="8253" y="214"/>
            <a:chExt cx="4772" cy="10831"/>
          </a:xfrm>
        </p:grpSpPr>
        <p:pic>
          <p:nvPicPr>
            <p:cNvPr id="10" name="图片 9"/>
            <p:cNvPicPr/>
            <p:nvPr/>
          </p:nvPicPr>
          <p:blipFill>
            <a:blip r:embed="rId1"/>
            <a:srcRect b="40864"/>
            <a:stretch>
              <a:fillRect/>
            </a:stretch>
          </p:blipFill>
          <p:spPr>
            <a:xfrm rot="16200000">
              <a:off x="7961" y="506"/>
              <a:ext cx="5254" cy="4670"/>
            </a:xfrm>
            <a:prstGeom prst="rect">
              <a:avLst/>
            </a:prstGeom>
          </p:spPr>
        </p:pic>
        <p:pic>
          <p:nvPicPr>
            <p:cNvPr id="11" name="图片 10"/>
            <p:cNvPicPr/>
            <p:nvPr/>
          </p:nvPicPr>
          <p:blipFill>
            <a:blip r:embed="rId2"/>
            <a:stretch>
              <a:fillRect/>
            </a:stretch>
          </p:blipFill>
          <p:spPr>
            <a:xfrm rot="16200000" flipH="1">
              <a:off x="6511" y="4531"/>
              <a:ext cx="8257" cy="4773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629622" y="2631498"/>
            <a:ext cx="5168900" cy="71622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3600" b="1" dirty="0">
                <a:solidFill>
                  <a:srgbClr val="ADA17E"/>
                </a:solidFill>
                <a:latin typeface="Segoe UI Semilight" panose="020B0402040204020203" pitchFamily="34" charset="0"/>
                <a:ea typeface="宋体-简" panose="02010800040101010101" charset="-122"/>
                <a:cs typeface="Segoe UI Semilight" panose="020B0402040204020203" pitchFamily="34" charset="0"/>
              </a:rPr>
              <a:t>Thank  You</a:t>
            </a:r>
            <a:endParaRPr lang="en-US" sz="3600" b="1" dirty="0">
              <a:solidFill>
                <a:srgbClr val="ADA17E"/>
              </a:solidFill>
              <a:latin typeface="Segoe UI Semilight" panose="020B0402040204020203" pitchFamily="34" charset="0"/>
              <a:ea typeface="宋体-简" panose="02010800040101010101" charset="-122"/>
              <a:cs typeface="Segoe UI Semilight" panose="020B0402040204020203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13591" y="3347720"/>
            <a:ext cx="6962327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Q&amp;A</a:t>
            </a:r>
            <a:endParaRPr lang="en-US" altLang="zh-CN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522855" y="2072891"/>
            <a:ext cx="17906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ADA17E"/>
                </a:solidFill>
              </a:rPr>
              <a:t>title 01</a:t>
            </a:r>
            <a:endParaRPr lang="en-US" altLang="zh-CN" sz="2800" dirty="0">
              <a:solidFill>
                <a:srgbClr val="ADA17E"/>
              </a:solidFill>
            </a:endParaRPr>
          </a:p>
        </p:txBody>
      </p:sp>
      <p:cxnSp>
        <p:nvCxnSpPr>
          <p:cNvPr id="5" name="直线连接符 4"/>
          <p:cNvCxnSpPr/>
          <p:nvPr/>
        </p:nvCxnSpPr>
        <p:spPr>
          <a:xfrm flipH="1">
            <a:off x="4122420" y="2292985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7" name="矩形 6"/>
          <p:cNvSpPr/>
          <p:nvPr/>
        </p:nvSpPr>
        <p:spPr>
          <a:xfrm>
            <a:off x="3454380" y="3300923"/>
            <a:ext cx="37084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Lorem ipsum dolor sit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amet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consectetuer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adipiscing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elit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Maecenas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porttitor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congue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massa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Fusce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posuere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sed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pulvinar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ultricies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purus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lectus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malesuada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libero, </a:t>
            </a:r>
            <a:r>
              <a:rPr lang="en-US" altLang="zh-CN" sz="1400" dirty="0" err="1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sitamet</a:t>
            </a:r>
            <a:r>
              <a:rPr lang="en-US" altLang="zh-CN" sz="1400" dirty="0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commodo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eros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quis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urna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endParaRPr lang="zh-CN" altLang="en-US" sz="1400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7395845" y="2594293"/>
            <a:ext cx="2974975" cy="1974850"/>
          </a:xfrm>
          <a:prstGeom prst="roundRect">
            <a:avLst/>
          </a:prstGeom>
        </p:spPr>
      </p:pic>
      <p:sp>
        <p:nvSpPr>
          <p:cNvPr id="8" name="椭圆 7"/>
          <p:cNvSpPr/>
          <p:nvPr/>
        </p:nvSpPr>
        <p:spPr>
          <a:xfrm flipV="1">
            <a:off x="10938626" y="1568824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2166" y="688193"/>
            <a:ext cx="8379985" cy="260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ADA17E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Quick UDP Internet Connections</a:t>
            </a:r>
            <a:r>
              <a:rPr lang="en-US" altLang="zh-CN" sz="11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.</a:t>
            </a:r>
            <a:endParaRPr lang="zh-CN" altLang="zh-CN" sz="11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0" name="直线连接符 4"/>
          <p:cNvCxnSpPr/>
          <p:nvPr/>
        </p:nvCxnSpPr>
        <p:spPr>
          <a:xfrm flipH="1" flipV="1">
            <a:off x="10980422" y="8082"/>
            <a:ext cx="1343" cy="1560742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19" name="直线连接符 4"/>
          <p:cNvCxnSpPr/>
          <p:nvPr/>
        </p:nvCxnSpPr>
        <p:spPr>
          <a:xfrm flipH="1" flipV="1">
            <a:off x="2821164" y="3422539"/>
            <a:ext cx="480854" cy="198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3" name="直线连接符 4"/>
          <p:cNvCxnSpPr/>
          <p:nvPr/>
        </p:nvCxnSpPr>
        <p:spPr>
          <a:xfrm flipH="1">
            <a:off x="4200291" y="5240961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24" name="文本框 23"/>
          <p:cNvSpPr txBox="1"/>
          <p:nvPr/>
        </p:nvSpPr>
        <p:spPr>
          <a:xfrm>
            <a:off x="2821164" y="4963161"/>
            <a:ext cx="179069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continue</a:t>
            </a:r>
            <a:endParaRPr lang="zh-CN" altLang="en-US" sz="24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sz="2800" dirty="0">
              <a:solidFill>
                <a:srgbClr val="ADA17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12719" y="2560520"/>
            <a:ext cx="195008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3600" b="1" dirty="0">
                <a:solidFill>
                  <a:schemeClr val="tx1"/>
                </a:solidFill>
                <a:sym typeface="+mn-ea"/>
              </a:rPr>
              <a:t>TCP+TLS</a:t>
            </a:r>
            <a:endParaRPr lang="en-US" altLang="zh-CN" sz="3600" b="1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851271" y="5345674"/>
            <a:ext cx="13708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Please enter text here</a:t>
            </a:r>
            <a:endParaRPr lang="zh-CN" altLang="zh-CN" sz="10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43915" y="528320"/>
            <a:ext cx="42983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TCP+TLS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握手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570" y="1471930"/>
            <a:ext cx="4375785" cy="43510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38600" y="6076315"/>
            <a:ext cx="62865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RTT（Round-Trip Time）为数据发送完到收到确认信号的时间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t="23752" r="347"/>
          <a:stretch>
            <a:fillRect/>
          </a:stretch>
        </p:blipFill>
        <p:spPr>
          <a:xfrm>
            <a:off x="1014730" y="1471930"/>
            <a:ext cx="4127500" cy="4351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55980" y="516255"/>
            <a:ext cx="705929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TCP</a:t>
            </a:r>
            <a:r>
              <a:rPr lang="zh-CN" altLang="en-US" sz="28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队头堵塞（head of line blocking）</a:t>
            </a:r>
            <a:endParaRPr lang="zh-CN" altLang="en-US" sz="28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-356235" y="4298315"/>
            <a:ext cx="3810635" cy="25533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780" y="1553210"/>
            <a:ext cx="8491855" cy="15716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453890" y="3124835"/>
            <a:ext cx="2379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两台计算机中</a:t>
            </a:r>
            <a:r>
              <a:rPr lang="en-US" altLang="zh-CN"/>
              <a:t>TCP</a:t>
            </a:r>
            <a:r>
              <a:rPr lang="zh-CN" altLang="en-US"/>
              <a:t>链路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80" y="3721735"/>
            <a:ext cx="8491855" cy="15716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856480" y="5293360"/>
            <a:ext cx="3553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TCP</a:t>
            </a:r>
            <a:r>
              <a:rPr lang="zh-CN" altLang="en-US"/>
              <a:t>传多个链路时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112260" y="5899150"/>
            <a:ext cx="4297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！！！尤其在弱网环境中表现的更加不好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/>
        </p:nvPicPr>
        <p:blipFill>
          <a:blip r:embed="rId1"/>
          <a:srcRect l="17753" t="1151" r="6495" b="-1151"/>
          <a:stretch>
            <a:fillRect/>
          </a:stretch>
        </p:blipFill>
        <p:spPr>
          <a:xfrm>
            <a:off x="4719955" y="762635"/>
            <a:ext cx="2221865" cy="2040890"/>
          </a:xfrm>
          <a:prstGeom prst="teardrop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20285" y="2995930"/>
            <a:ext cx="2218055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  <a:sym typeface="+mn-ea"/>
              </a:rPr>
              <a:t>思考。。。</a:t>
            </a:r>
            <a:endParaRPr lang="zh-CN" altLang="en-US" sz="3200" b="1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altLang="en-US" sz="3200"/>
          </a:p>
        </p:txBody>
      </p:sp>
      <p:sp>
        <p:nvSpPr>
          <p:cNvPr id="10" name="文本框 9"/>
          <p:cNvSpPr txBox="1"/>
          <p:nvPr/>
        </p:nvSpPr>
        <p:spPr>
          <a:xfrm>
            <a:off x="1113790" y="3832225"/>
            <a:ext cx="10622280" cy="27997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B5AA8B"/>
                </a:solidFill>
                <a:latin typeface="+mj-lt"/>
                <a:ea typeface="+mj-lt"/>
                <a:cs typeface="+mj-lt"/>
                <a:sym typeface="+mn-ea"/>
              </a:rPr>
              <a:t>为了解决</a:t>
            </a:r>
            <a:r>
              <a:rPr lang="en-US" altLang="zh-CN" sz="3200" b="1" dirty="0">
                <a:solidFill>
                  <a:srgbClr val="B5AA8B"/>
                </a:solidFill>
                <a:latin typeface="+mj-lt"/>
                <a:ea typeface="+mj-lt"/>
                <a:cs typeface="+mj-lt"/>
                <a:sym typeface="+mn-ea"/>
              </a:rPr>
              <a:t>TCP</a:t>
            </a:r>
            <a:r>
              <a:rPr lang="zh-CN" altLang="en-US" sz="3200" b="1" dirty="0">
                <a:solidFill>
                  <a:srgbClr val="B5AA8B"/>
                </a:solidFill>
                <a:latin typeface="+mj-lt"/>
                <a:ea typeface="+mj-lt"/>
                <a:cs typeface="+mj-lt"/>
                <a:sym typeface="+mn-ea"/>
              </a:rPr>
              <a:t>的上述问题，按道理，我们应该在网络</a:t>
            </a:r>
            <a:endParaRPr lang="zh-CN" altLang="en-US" sz="3200" b="1" dirty="0">
              <a:solidFill>
                <a:srgbClr val="B5AA8B"/>
              </a:solidFill>
              <a:latin typeface="+mj-lt"/>
              <a:ea typeface="+mj-lt"/>
              <a:cs typeface="+mj-lt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B5AA8B"/>
                </a:solidFill>
                <a:latin typeface="+mj-lt"/>
                <a:ea typeface="+mj-lt"/>
                <a:cs typeface="+mj-lt"/>
                <a:sym typeface="+mn-ea"/>
              </a:rPr>
              <a:t>栈中发明一个UDP和TCP之外的新型传输层协议。</a:t>
            </a:r>
            <a:endParaRPr lang="zh-CN" altLang="en-US" sz="3200" b="1" dirty="0">
              <a:solidFill>
                <a:srgbClr val="B5AA8B"/>
              </a:solidFill>
              <a:latin typeface="+mj-lt"/>
              <a:ea typeface="+mj-lt"/>
              <a:cs typeface="+mj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B5AA8B"/>
                </a:solidFill>
                <a:latin typeface="+mj-lt"/>
                <a:ea typeface="+mj-lt"/>
                <a:cs typeface="Songti SC Regular" panose="02010800040101010101" charset="-122"/>
                <a:sym typeface="+mn-ea"/>
              </a:rPr>
              <a:t>那么为什么没有这么做呢？？？？？</a:t>
            </a:r>
            <a:endParaRPr lang="zh-CN" altLang="en-US" sz="3200" b="1" dirty="0">
              <a:solidFill>
                <a:srgbClr val="B5AA8B"/>
              </a:solidFill>
              <a:latin typeface="+mj-lt"/>
              <a:ea typeface="+mj-lt"/>
              <a:cs typeface="Songti SC Regular" panose="02010800040101010101" charset="-122"/>
            </a:endParaRPr>
          </a:p>
          <a:p>
            <a:endParaRPr lang="zh-CN" altLang="en-US" sz="3200">
              <a:latin typeface="+mj-lt"/>
              <a:ea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-749300" y="516890"/>
            <a:ext cx="6668770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  <a:sym typeface="+mn-ea"/>
              </a:rPr>
              <a:t>发明新的传输层协议 </a:t>
            </a:r>
            <a:r>
              <a:rPr lang="en-US" altLang="zh-CN" sz="2800" b="1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  <a:sym typeface="+mn-ea"/>
              </a:rPr>
              <a:t>?</a:t>
            </a:r>
            <a:r>
              <a:rPr lang="zh-CN" altLang="en-US" sz="2800" b="1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  <a:sym typeface="+mn-ea"/>
              </a:rPr>
              <a:t> </a:t>
            </a:r>
            <a:endParaRPr lang="zh-CN" altLang="en-US" sz="2800" b="1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3975" y="1906270"/>
            <a:ext cx="11193780" cy="45847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Font typeface="Arial" panose="020B0604020202090204" pitchFamily="34" charset="0"/>
              <a:buChar char="•"/>
            </a:pPr>
            <a:r>
              <a:rPr lang="zh-CN" altLang="en-US" sz="2800" dirty="0">
                <a:solidFill>
                  <a:schemeClr val="tx1"/>
                </a:solidFill>
                <a:latin typeface="Songti SC Regular" panose="02010800040101010101" charset="-122"/>
                <a:ea typeface="Songti SC Regular" panose="02010800040101010101" charset="-122"/>
                <a:cs typeface="Segoe UI Semilight" panose="020B0402040204020203" pitchFamily="34" charset="0"/>
              </a:rPr>
              <a:t>新的传输层协议通常会经过</a:t>
            </a:r>
            <a:r>
              <a:rPr lang="zh-CN" altLang="en-US" sz="2800" dirty="0">
                <a:solidFill>
                  <a:srgbClr val="FF0000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严格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的设计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，分析和评估可重复的结果，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indent="0" algn="l">
              <a:buFont typeface="Arial" panose="020B0604020202090204" pitchFamily="34" charset="0"/>
              <a:buNone/>
            </a:pP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证明候选协议对现有协议的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正确性和公平性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开发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新的传输层协议与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indent="0" algn="l">
              <a:buFont typeface="Arial" panose="020B0604020202090204" pitchFamily="34" charset="0"/>
              <a:buNone/>
            </a:pP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其在操作系统中进行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广泛部署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之间这通常需要花费数年的时间。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indent="0" algn="l">
              <a:buFont typeface="Arial" panose="020B0604020202090204" pitchFamily="34" charset="0"/>
              <a:buNone/>
            </a:pP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indent="0" algn="l">
              <a:buFont typeface="Arial" panose="020B0604020202090204" pitchFamily="34" charset="0"/>
              <a:buNone/>
            </a:pPr>
            <a:r>
              <a:rPr lang="en-US" altLang="zh-CN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      eg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：用户与服务器之间要经过许多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防火墙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、</a:t>
            </a:r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NAT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（地址转换）、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r>
              <a:rPr lang="zh-CN" altLang="en-US" sz="2800" b="1" dirty="0">
                <a:solidFill>
                  <a:srgbClr val="FF0000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路由器</a:t>
            </a:r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和其他中间设备（middle-box），这些设备有很多只认TCP和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UDP。如果使用另一种传输层协议，那么就会有N%的连接无法建立，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这些中间设备会认为除TCP和UDP协议以外的协议都是不安全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r>
              <a:rPr lang="zh-CN" altLang="en-US" sz="2800" b="1" dirty="0">
                <a:solidFill>
                  <a:schemeClr val="tx1"/>
                </a:solidFill>
                <a:latin typeface="Songti SC Bold" panose="02010800040101010101" charset="-122"/>
                <a:ea typeface="Songti SC Bold" panose="02010800040101010101" charset="-122"/>
                <a:cs typeface="Songti SC Bold" panose="02010800040101010101" charset="-122"/>
              </a:rPr>
              <a:t>或者有问题的</a:t>
            </a:r>
            <a:endParaRPr lang="zh-CN" altLang="en-US" sz="28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algn="l"/>
            <a:endParaRPr lang="zh-CN" altLang="en-US" sz="20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  <a:p>
            <a:pPr indent="0" algn="l">
              <a:buFont typeface="Arial" panose="020B0604020202090204" pitchFamily="34" charset="0"/>
              <a:buNone/>
            </a:pPr>
            <a:endParaRPr lang="zh-CN" altLang="en-US" sz="2000" b="1" dirty="0">
              <a:solidFill>
                <a:schemeClr val="tx1"/>
              </a:solidFill>
              <a:latin typeface="Songti SC Bold" panose="02010800040101010101" charset="-122"/>
              <a:ea typeface="Songti SC Bold" panose="02010800040101010101" charset="-122"/>
              <a:cs typeface="Songti SC Bold" panose="020108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69515" y="2072891"/>
            <a:ext cx="17906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ADA17E"/>
                </a:solidFill>
              </a:rPr>
              <a:t>title 02</a:t>
            </a:r>
            <a:endParaRPr lang="en-US" altLang="zh-CN" sz="2800" dirty="0">
              <a:solidFill>
                <a:srgbClr val="ADA17E"/>
              </a:solidFill>
            </a:endParaRPr>
          </a:p>
        </p:txBody>
      </p:sp>
      <p:cxnSp>
        <p:nvCxnSpPr>
          <p:cNvPr id="5" name="直线连接符 4"/>
          <p:cNvCxnSpPr/>
          <p:nvPr/>
        </p:nvCxnSpPr>
        <p:spPr>
          <a:xfrm flipH="1">
            <a:off x="4122420" y="2292985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7" name="矩形 6"/>
          <p:cNvSpPr/>
          <p:nvPr/>
        </p:nvSpPr>
        <p:spPr>
          <a:xfrm>
            <a:off x="3454380" y="3300923"/>
            <a:ext cx="37084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Lorem ipsum dolor sit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amet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consectetuer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adipiscing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elit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Maecenas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porttitor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congue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massa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Fusce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posuere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sed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pulvinar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ultricies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,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purus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lectus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malesuada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libero, </a:t>
            </a:r>
            <a:r>
              <a:rPr lang="en-US" altLang="zh-CN" sz="1400" dirty="0" err="1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sitamet</a:t>
            </a:r>
            <a:r>
              <a:rPr lang="en-US" altLang="zh-CN" sz="1400" dirty="0" smtClean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commodo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magna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eros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quis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1400" dirty="0" err="1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urna</a:t>
            </a:r>
            <a:r>
              <a:rPr lang="en-US" altLang="zh-CN" sz="1400" dirty="0">
                <a:solidFill>
                  <a:srgbClr val="B5AA8B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. </a:t>
            </a:r>
            <a:endParaRPr lang="zh-CN" altLang="en-US" sz="1400" dirty="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7395845" y="2594293"/>
            <a:ext cx="2974975" cy="1974850"/>
          </a:xfrm>
          <a:prstGeom prst="roundRect">
            <a:avLst/>
          </a:prstGeom>
        </p:spPr>
      </p:pic>
      <p:sp>
        <p:nvSpPr>
          <p:cNvPr id="8" name="椭圆 7"/>
          <p:cNvSpPr/>
          <p:nvPr/>
        </p:nvSpPr>
        <p:spPr>
          <a:xfrm flipV="1">
            <a:off x="10938626" y="1568824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2166" y="688193"/>
            <a:ext cx="8379985" cy="260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ADA17E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Quick UDP Internet Connections</a:t>
            </a:r>
            <a:r>
              <a:rPr lang="en-US" altLang="zh-CN" sz="11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.</a:t>
            </a:r>
            <a:endParaRPr lang="zh-CN" altLang="zh-CN" sz="11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10" name="直线连接符 4"/>
          <p:cNvCxnSpPr/>
          <p:nvPr/>
        </p:nvCxnSpPr>
        <p:spPr>
          <a:xfrm flipH="1" flipV="1">
            <a:off x="10980422" y="8082"/>
            <a:ext cx="1343" cy="1560742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19" name="直线连接符 4"/>
          <p:cNvCxnSpPr/>
          <p:nvPr/>
        </p:nvCxnSpPr>
        <p:spPr>
          <a:xfrm flipH="1" flipV="1">
            <a:off x="2821164" y="3422539"/>
            <a:ext cx="480854" cy="198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23" name="直线连接符 4"/>
          <p:cNvCxnSpPr/>
          <p:nvPr/>
        </p:nvCxnSpPr>
        <p:spPr>
          <a:xfrm flipH="1">
            <a:off x="4200291" y="5240961"/>
            <a:ext cx="6248400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24" name="文本框 23"/>
          <p:cNvSpPr txBox="1"/>
          <p:nvPr/>
        </p:nvSpPr>
        <p:spPr>
          <a:xfrm>
            <a:off x="2821164" y="4963161"/>
            <a:ext cx="179069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continue</a:t>
            </a:r>
            <a:endParaRPr lang="zh-CN" altLang="en-US" sz="24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sz="2800" dirty="0">
              <a:solidFill>
                <a:srgbClr val="ADA17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12719" y="2560520"/>
            <a:ext cx="130365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36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  <a:sym typeface="+mn-ea"/>
              </a:rPr>
              <a:t>QUIC</a:t>
            </a:r>
            <a:endParaRPr lang="en-US" altLang="zh-CN" sz="3600" b="1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851271" y="5345674"/>
            <a:ext cx="13708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 smtClean="0">
                <a:solidFill>
                  <a:srgbClr val="B5AA8B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Please enter text here</a:t>
            </a:r>
            <a:endParaRPr lang="zh-CN" altLang="zh-CN" sz="1000" dirty="0">
              <a:solidFill>
                <a:srgbClr val="B5AA8B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82185" y="929005"/>
            <a:ext cx="27146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rgbClr val="ADA17E"/>
                </a:solidFill>
              </a:rPr>
              <a:t>QUIC</a:t>
            </a:r>
            <a:r>
              <a:rPr lang="zh-CN" altLang="en-US" sz="3200" b="1">
                <a:solidFill>
                  <a:srgbClr val="ADA17E"/>
                </a:solidFill>
              </a:rPr>
              <a:t>发展史</a:t>
            </a:r>
            <a:endParaRPr lang="zh-CN" altLang="en-US" sz="3200" b="1">
              <a:solidFill>
                <a:srgbClr val="ADA17E"/>
              </a:solidFill>
            </a:endParaRPr>
          </a:p>
        </p:txBody>
      </p:sp>
      <p:pic>
        <p:nvPicPr>
          <p:cNvPr id="8" name="图片 7"/>
          <p:cNvPicPr/>
          <p:nvPr/>
        </p:nvPicPr>
        <p:blipFill>
          <a:blip r:embed="rId1"/>
          <a:srcRect t="878" r="661" b="-439"/>
          <a:stretch>
            <a:fillRect/>
          </a:stretch>
        </p:blipFill>
        <p:spPr>
          <a:xfrm>
            <a:off x="5189220" y="1783715"/>
            <a:ext cx="1762760" cy="2266315"/>
          </a:xfrm>
          <a:prstGeom prst="snip2DiagRect">
            <a:avLst>
              <a:gd name="adj1" fmla="val 0"/>
              <a:gd name="adj2" fmla="val 30672"/>
            </a:avLst>
          </a:prstGeom>
        </p:spPr>
      </p:pic>
      <p:cxnSp>
        <p:nvCxnSpPr>
          <p:cNvPr id="13" name="直线连接符 12"/>
          <p:cNvCxnSpPr/>
          <p:nvPr/>
        </p:nvCxnSpPr>
        <p:spPr>
          <a:xfrm>
            <a:off x="3024314" y="3385820"/>
            <a:ext cx="1566736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16" name="直线连接符 15"/>
          <p:cNvCxnSpPr/>
          <p:nvPr/>
        </p:nvCxnSpPr>
        <p:spPr>
          <a:xfrm>
            <a:off x="7291514" y="3361690"/>
            <a:ext cx="1566736" cy="0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996315" y="1783715"/>
            <a:ext cx="1678940" cy="2266315"/>
          </a:xfrm>
          <a:prstGeom prst="snip2DiagRect">
            <a:avLst>
              <a:gd name="adj1" fmla="val 0"/>
              <a:gd name="adj2" fmla="val 30672"/>
            </a:avLst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9318625" y="1783715"/>
            <a:ext cx="1595120" cy="2266315"/>
          </a:xfrm>
          <a:prstGeom prst="snip2DiagRect">
            <a:avLst>
              <a:gd name="adj1" fmla="val 0"/>
              <a:gd name="adj2" fmla="val 30672"/>
            </a:avLst>
          </a:prstGeom>
        </p:spPr>
      </p:pic>
      <p:cxnSp>
        <p:nvCxnSpPr>
          <p:cNvPr id="14" name="直线连接符 12"/>
          <p:cNvCxnSpPr/>
          <p:nvPr/>
        </p:nvCxnSpPr>
        <p:spPr>
          <a:xfrm flipV="1">
            <a:off x="525780" y="1218565"/>
            <a:ext cx="3964305" cy="4445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cxnSp>
        <p:nvCxnSpPr>
          <p:cNvPr id="15" name="直线连接符 12"/>
          <p:cNvCxnSpPr/>
          <p:nvPr/>
        </p:nvCxnSpPr>
        <p:spPr>
          <a:xfrm flipV="1">
            <a:off x="7310120" y="1178560"/>
            <a:ext cx="4185920" cy="40005"/>
          </a:xfrm>
          <a:prstGeom prst="line">
            <a:avLst/>
          </a:prstGeom>
          <a:ln w="6350">
            <a:solidFill>
              <a:srgbClr val="ADA17E"/>
            </a:solidFill>
            <a:prstDash val="solid"/>
            <a:miter/>
          </a:ln>
        </p:spPr>
      </p:cxnSp>
      <p:sp>
        <p:nvSpPr>
          <p:cNvPr id="6" name="矩形 5"/>
          <p:cNvSpPr/>
          <p:nvPr/>
        </p:nvSpPr>
        <p:spPr>
          <a:xfrm>
            <a:off x="525780" y="4653280"/>
            <a:ext cx="3100705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1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2012~2013年：Google设计了一种实验性的网络传输协议，基于UDP协议，将其命名为QUIC。</a:t>
            </a:r>
            <a:endParaRPr lang="en-US" altLang="zh-CN" sz="240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  <a:p>
            <a:endParaRPr lang="en-US" altLang="zh-CN" sz="2400">
              <a:solidFill>
                <a:srgbClr val="B5AA8B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31030" y="4653280"/>
            <a:ext cx="357568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1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2015年6月：QUIC的网络草案被正式提交至 互联网工程任务组（IETF），即制定过Tcp/ip协议族标准的组织</a:t>
            </a:r>
            <a:endParaRPr lang="en-US" altLang="zh-CN" sz="2400">
              <a:solidFill>
                <a:schemeClr val="tx1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275955" y="4469130"/>
            <a:ext cx="4025265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1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2018年10月：互联网工程任务组 HTTP 及 QUIC 工作小组正式将</a:t>
            </a:r>
            <a:r>
              <a:rPr lang="en-US" altLang="zh-CN" sz="2400">
                <a:solidFill>
                  <a:srgbClr val="FF0000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基于 QUIC 协议的 HTTP</a:t>
            </a:r>
            <a:r>
              <a:rPr lang="en-US" altLang="zh-CN" sz="2400">
                <a:solidFill>
                  <a:schemeClr val="tx1"/>
                </a:solidFill>
                <a:latin typeface="Segoe UI Semilight" panose="020B0402040204020203" pitchFamily="34" charset="0"/>
                <a:ea typeface="思源黑体 CN ExtraLight" panose="020B0200000000000000" pitchFamily="34" charset="-122"/>
                <a:cs typeface="Segoe UI Semilight" panose="020B0402040204020203" pitchFamily="34" charset="0"/>
              </a:rPr>
              <a:t>（英语：HTTP over QUIC）重命名为HTTP/3以为确立下一代规范做准备。</a:t>
            </a:r>
            <a:endParaRPr lang="en-US" altLang="zh-CN" sz="2400">
              <a:solidFill>
                <a:schemeClr val="tx1"/>
              </a:solidFill>
              <a:latin typeface="Segoe UI Semilight" panose="020B0402040204020203" pitchFamily="34" charset="0"/>
              <a:ea typeface="思源黑体 CN ExtraLight" panose="020B0200000000000000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31165" y="1409494"/>
            <a:ext cx="293687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ADA17E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The development of QUIC</a:t>
            </a:r>
            <a:endParaRPr lang="en-US" altLang="zh-CN" dirty="0">
              <a:solidFill>
                <a:srgbClr val="ADA17E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 flipV="1">
            <a:off x="4591050" y="3348355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8858250" y="3307927"/>
            <a:ext cx="83591" cy="91533"/>
          </a:xfrm>
          <a:prstGeom prst="ellipse">
            <a:avLst/>
          </a:prstGeom>
          <a:solidFill>
            <a:srgbClr val="B5AA8B"/>
          </a:solidFill>
          <a:ln>
            <a:solidFill>
              <a:srgbClr val="B5AA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2442</Words>
  <Application>WPS 演示</Application>
  <PresentationFormat>宽屏</PresentationFormat>
  <Paragraphs>205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44" baseType="lpstr">
      <vt:lpstr>Arial</vt:lpstr>
      <vt:lpstr>方正书宋_GBK</vt:lpstr>
      <vt:lpstr>Wingdings</vt:lpstr>
      <vt:lpstr>等线</vt:lpstr>
      <vt:lpstr>汉仪中等线KW</vt:lpstr>
      <vt:lpstr>等线 Light</vt:lpstr>
      <vt:lpstr>等线</vt:lpstr>
      <vt:lpstr>Segoe UI Semilight</vt:lpstr>
      <vt:lpstr>苹方-简</vt:lpstr>
      <vt:lpstr>思源黑体 CN ExtraLight</vt:lpstr>
      <vt:lpstr>Songti SC Regular</vt:lpstr>
      <vt:lpstr>Songti SC Bold</vt:lpstr>
      <vt:lpstr>宋体-简</vt:lpstr>
      <vt:lpstr>微软雅黑</vt:lpstr>
      <vt:lpstr>汉仪旗黑</vt:lpstr>
      <vt:lpstr>微软雅黑</vt:lpstr>
      <vt:lpstr>宋体</vt:lpstr>
      <vt:lpstr>Arial Unicode MS</vt:lpstr>
      <vt:lpstr>冬青黑体简体中文</vt:lpstr>
      <vt:lpstr>汉仪书宋二KW</vt:lpstr>
      <vt:lpstr>Calibri</vt:lpstr>
      <vt:lpstr>Helvetica Neue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zhangye</cp:lastModifiedBy>
  <cp:revision>30</cp:revision>
  <dcterms:created xsi:type="dcterms:W3CDTF">2020-11-20T07:28:37Z</dcterms:created>
  <dcterms:modified xsi:type="dcterms:W3CDTF">2020-11-20T07:28:37Z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2052-2.8.0.4624</vt:lpwstr>
  </property>
</Properties>
</file>